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67" r:id="rId1"/>
  </p:sldMasterIdLst>
  <p:notesMasterIdLst>
    <p:notesMasterId r:id="rId26"/>
  </p:notesMasterIdLst>
  <p:sldIdLst>
    <p:sldId id="256" r:id="rId2"/>
    <p:sldId id="285" r:id="rId3"/>
    <p:sldId id="284" r:id="rId4"/>
    <p:sldId id="288" r:id="rId5"/>
    <p:sldId id="286" r:id="rId6"/>
    <p:sldId id="287" r:id="rId7"/>
    <p:sldId id="290" r:id="rId8"/>
    <p:sldId id="291" r:id="rId9"/>
    <p:sldId id="292" r:id="rId10"/>
    <p:sldId id="294" r:id="rId11"/>
    <p:sldId id="29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00" r:id="rId23"/>
    <p:sldId id="302" r:id="rId24"/>
    <p:sldId id="36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707543575856299"/>
          <c:y val="9.989065907757938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Arkusz1!$A$2:$A$6</c:f>
              <c:strCache>
                <c:ptCount val="5"/>
                <c:pt idx="0">
                  <c:v>zdecydowanie pozytywna - 69%</c:v>
                </c:pt>
                <c:pt idx="1">
                  <c:v>raczej pozytywna - 23%</c:v>
                </c:pt>
                <c:pt idx="2">
                  <c:v>raczej negatywna - 0</c:v>
                </c:pt>
                <c:pt idx="3">
                  <c:v>zdecydowanie negatywna - 0</c:v>
                </c:pt>
                <c:pt idx="4">
                  <c:v>trudno powiedzieć - 8%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0.69</c:v>
                </c:pt>
                <c:pt idx="1">
                  <c:v>0.23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5128446507539"/>
          <c:y val="0.15323962480688763"/>
          <c:w val="0.29575322854302705"/>
          <c:h val="0.70501102946536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686872362252604"/>
          <c:y val="7.06134193297285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339096605826176"/>
          <c:y val="9.989065907757938E-2"/>
          <c:w val="0.42187128953860253"/>
          <c:h val="0.7062609272820400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Arkusz1!$A$2:$A$6</c:f>
              <c:strCache>
                <c:ptCount val="5"/>
                <c:pt idx="0">
                  <c:v>zdecydowanie pozytywna - 38%</c:v>
                </c:pt>
                <c:pt idx="1">
                  <c:v>raczej pozytywna - 46%</c:v>
                </c:pt>
                <c:pt idx="2">
                  <c:v>trudno powiedzieć - 8%</c:v>
                </c:pt>
                <c:pt idx="3">
                  <c:v>zdecydowanie negatywna - 0</c:v>
                </c:pt>
                <c:pt idx="4">
                  <c:v>raczej negatywna - 8%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0.38</c:v>
                </c:pt>
                <c:pt idx="1">
                  <c:v>0.46</c:v>
                </c:pt>
                <c:pt idx="2">
                  <c:v>0.08</c:v>
                </c:pt>
                <c:pt idx="3" formatCode="General">
                  <c:v>0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04965277369447"/>
          <c:y val="0.14780385619729924"/>
          <c:w val="0.39239136954893539"/>
          <c:h val="0.64154494727772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6016444196686428E-2"/>
          <c:y val="8.8554118032048185E-2"/>
          <c:w val="0.40305980921601164"/>
          <c:h val="0.7281495246615252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11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Arkusz1!$A$2:$A$4</c:f>
              <c:strCache>
                <c:ptCount val="3"/>
                <c:pt idx="0">
                  <c:v>tak - 85%</c:v>
                </c:pt>
                <c:pt idx="1">
                  <c:v>nie - 0</c:v>
                </c:pt>
                <c:pt idx="2">
                  <c:v>trudno powiedzieć - 15%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0.85</c:v>
                </c:pt>
                <c:pt idx="1">
                  <c:v>0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26436722770279"/>
          <c:y val="0.25473539809943158"/>
          <c:w val="0.30704859567358778"/>
          <c:h val="0.4555708355284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083776733297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5269992597731344"/>
          <c:y val="3.2986657831982569E-2"/>
          <c:w val="0.51566375492125982"/>
          <c:h val="0.77349558479973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Arkusz1!$A$2:$A$7</c:f>
              <c:strCache>
                <c:ptCount val="6"/>
                <c:pt idx="0">
                  <c:v>akcja edukacyjna - 4,15</c:v>
                </c:pt>
                <c:pt idx="1">
                  <c:v>zgłaszanie propozycji projektów - 4,46</c:v>
                </c:pt>
                <c:pt idx="2">
                  <c:v>weryfikacja i opiniowanie projektów - 4,08</c:v>
                </c:pt>
                <c:pt idx="3">
                  <c:v>Lokalne Spotkania Mieszkańców - 4,31</c:v>
                </c:pt>
                <c:pt idx="4">
                  <c:v>głosowanie - 4,54</c:v>
                </c:pt>
                <c:pt idx="5">
                  <c:v>ogłoszenie wyników - 4,62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4.1500000000000004</c:v>
                </c:pt>
                <c:pt idx="1">
                  <c:v>4.46</c:v>
                </c:pt>
                <c:pt idx="2">
                  <c:v>4.08</c:v>
                </c:pt>
                <c:pt idx="3">
                  <c:v>4.3099999999999996</c:v>
                </c:pt>
                <c:pt idx="4">
                  <c:v>4.54</c:v>
                </c:pt>
                <c:pt idx="5">
                  <c:v>4.62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9835040"/>
        <c:axId val="279835824"/>
      </c:barChart>
      <c:catAx>
        <c:axId val="2798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9835824"/>
        <c:crosses val="autoZero"/>
        <c:auto val="1"/>
        <c:lblAlgn val="ctr"/>
        <c:lblOffset val="100"/>
        <c:noMultiLvlLbl val="0"/>
      </c:catAx>
      <c:valAx>
        <c:axId val="27983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98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9794946767245"/>
          <c:y val="3.9255030092167152E-2"/>
          <c:w val="0.28283879561643976"/>
          <c:h val="0.85560637580108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40144594000293"/>
          <c:y val="7.20121673293793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3128644202692578E-2"/>
          <c:y val="9.5077903011754616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Arkusz1!$A$2:$A$7</c:f>
              <c:strCache>
                <c:ptCount val="6"/>
                <c:pt idx="0">
                  <c:v>z informacji podanych na stronach internetowych Urzędu Miejskiego - 42%</c:v>
                </c:pt>
                <c:pt idx="1">
                  <c:v>z ulotek - 21,5%</c:v>
                </c:pt>
                <c:pt idx="2">
                  <c:v>z prasy lokalnej - 5%</c:v>
                </c:pt>
                <c:pt idx="3">
                  <c:v>od znajomych - 5%</c:v>
                </c:pt>
                <c:pt idx="4">
                  <c:v>z mailingu seryjnego Urzędu Miejskiego - 21,5%</c:v>
                </c:pt>
                <c:pt idx="5">
                  <c:v>z plakatów umieszczanych na tablicach ogłoszeń Urzędu Miejskiego - 5%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 formatCode="0%">
                  <c:v>0.42</c:v>
                </c:pt>
                <c:pt idx="1">
                  <c:v>0.215</c:v>
                </c:pt>
                <c:pt idx="2" formatCode="0%">
                  <c:v>0.05</c:v>
                </c:pt>
                <c:pt idx="3" formatCode="0%">
                  <c:v>0.05</c:v>
                </c:pt>
                <c:pt idx="4">
                  <c:v>0.215</c:v>
                </c:pt>
                <c:pt idx="5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66917265793215"/>
          <c:y val="0.11898748700038282"/>
          <c:w val="0.35688238908924286"/>
          <c:h val="0.75059637567303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963532830492112"/>
          <c:y val="1.486755583235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4509947253025899E-2"/>
          <c:y val="9.989065907757938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Arkusz1!$A$2:$A$6</c:f>
              <c:strCache>
                <c:ptCount val="5"/>
                <c:pt idx="0">
                  <c:v>zdecydowanie pozytywna - 77%</c:v>
                </c:pt>
                <c:pt idx="1">
                  <c:v>raczej pozytywna - 15%</c:v>
                </c:pt>
                <c:pt idx="2">
                  <c:v>trudno powiedzieć - 0</c:v>
                </c:pt>
                <c:pt idx="3">
                  <c:v>raczej negatywna - 8%</c:v>
                </c:pt>
                <c:pt idx="4">
                  <c:v>zdecydowanie negatywna - 0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0.77</c:v>
                </c:pt>
                <c:pt idx="1">
                  <c:v>0.15</c:v>
                </c:pt>
                <c:pt idx="2" formatCode="General">
                  <c:v>0</c:v>
                </c:pt>
                <c:pt idx="3">
                  <c:v>0.08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66764548444537"/>
          <c:y val="0.12725738158375369"/>
          <c:w val="0.43233235451555457"/>
          <c:h val="0.68184391111705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29964849963826"/>
          <c:y val="1.486755583235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907843836954192"/>
          <c:y val="9.9890659985667637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Arkusz1!$A$2:$A$3</c:f>
              <c:strCache>
                <c:ptCount val="2"/>
                <c:pt idx="0">
                  <c:v>tak - 92%</c:v>
                </c:pt>
                <c:pt idx="1">
                  <c:v>nie - 8%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45291615645631"/>
          <c:y val="0.26727220191339796"/>
          <c:w val="0.20413525070625688"/>
          <c:h val="0.4128085709744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40144594000293"/>
          <c:y val="1.486755583235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618915846926845"/>
          <c:y val="0.11064063288662153"/>
          <c:w val="0.3855123922669707"/>
          <c:h val="0.7355526014886041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Arkusz1!$A$2:$A$7</c:f>
              <c:strCache>
                <c:ptCount val="6"/>
                <c:pt idx="0">
                  <c:v>informacjami na karcie do głosowania - 47%</c:v>
                </c:pt>
                <c:pt idx="1">
                  <c:v>informacjami dostępnymi na stronach internetowych - 29%</c:v>
                </c:pt>
                <c:pt idx="2">
                  <c:v>informacjami rozpowszechnianymi przez wnioskodawców - 12%</c:v>
                </c:pt>
                <c:pt idx="3">
                  <c:v>rekomendacjami rodziny / znajomych - 6%</c:v>
                </c:pt>
                <c:pt idx="4">
                  <c:v>informacjami prasowymi - 0</c:v>
                </c:pt>
                <c:pt idx="5">
                  <c:v>informacjami z innych źródeł (głosowanie na zadanie ze swojej okolicy; dążeniem do zrealizowania potrzeby mieszkańców osiedla Moniuszki do przebudowy i modernizacji parkingu od 10 lat) - 6%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 formatCode="0.0%">
                  <c:v>0.47</c:v>
                </c:pt>
                <c:pt idx="1">
                  <c:v>0.28999999999999998</c:v>
                </c:pt>
                <c:pt idx="2">
                  <c:v>0.12</c:v>
                </c:pt>
                <c:pt idx="3">
                  <c:v>0.06</c:v>
                </c:pt>
                <c:pt idx="4">
                  <c:v>0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675830690662294"/>
          <c:y val="0.10712950171780523"/>
          <c:w val="0.48204102993619835"/>
          <c:h val="0.7949425702495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7414442040981"/>
          <c:y val="1.486755583235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878209359185068"/>
          <c:y val="9.989065907757938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Arkusz1!$A$2:$A$6</c:f>
              <c:strCache>
                <c:ptCount val="5"/>
                <c:pt idx="0">
                  <c:v>zdecydowanie dostępna - 85%</c:v>
                </c:pt>
                <c:pt idx="1">
                  <c:v>raczej dostępna - 15%</c:v>
                </c:pt>
                <c:pt idx="2">
                  <c:v>zdecydowanie niedostępna - 0</c:v>
                </c:pt>
                <c:pt idx="3">
                  <c:v>raczej niedostępna - 0</c:v>
                </c:pt>
                <c:pt idx="4">
                  <c:v>trudno powiedzieć - 0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66055020395404"/>
          <c:y val="0.15323962480688763"/>
          <c:w val="0.36101534974182231"/>
          <c:h val="0.66784221816128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62720120072816"/>
          <c:y val="9.989065907757938E-2"/>
          <c:w val="0.51566375492125982"/>
          <c:h val="0.773495584799730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Arkusz1!$A$2:$A$4</c:f>
              <c:strCache>
                <c:ptCount val="3"/>
                <c:pt idx="0">
                  <c:v>wyłącznie drogą elektroniczną - 54%</c:v>
                </c:pt>
                <c:pt idx="1">
                  <c:v>wyłącznie drogą papierową - 8%</c:v>
                </c:pt>
                <c:pt idx="2">
                  <c:v>drogą elektroniczną i papierową - 38%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0.54</c:v>
                </c:pt>
                <c:pt idx="1">
                  <c:v>0.08</c:v>
                </c:pt>
                <c:pt idx="2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40550941166948"/>
          <c:y val="0.17835558843785496"/>
          <c:w val="0.36854559449552948"/>
          <c:h val="0.58700123939178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06816750067048"/>
          <c:y val="9.91170388823656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98288893902943"/>
          <c:y val="9.2456881161401952E-2"/>
          <c:w val="0.35859908821160313"/>
          <c:h val="0.6871772430561945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Pytanie nr 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Arkusz1!$A$2:$A$3</c:f>
              <c:strCache>
                <c:ptCount val="2"/>
                <c:pt idx="0">
                  <c:v>wyłącznie figurujące w zbiorach meldunkowych miasta Giżycka - 15%</c:v>
                </c:pt>
                <c:pt idx="1">
                  <c:v>figurujące w zbiorach meldunkowych miasta i zamieszkałe na terenie Giżycka, które złożą osobiście w Urzędzie Miejskim oświadczenie - 85%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089825317101978"/>
          <c:y val="0.17801888452747905"/>
          <c:w val="0.38732426965211025"/>
          <c:h val="0.49686532608920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AF83-4780-4198-B672-9AE22A5EB09B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F048-2AF4-42EA-97CD-6B9F30E41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02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4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38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88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46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29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6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80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26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4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5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7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1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E69F-D2DC-452D-B83D-77D0A7C657EF}" type="datetimeFigureOut">
              <a:rPr lang="pl-PL" smtClean="0"/>
              <a:t>2017-01-31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BD5545-8FA2-4500-9121-C9665FDE0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2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66" y="600890"/>
            <a:ext cx="11556273" cy="5094516"/>
          </a:xfrm>
        </p:spPr>
        <p:txBody>
          <a:bodyPr/>
          <a:lstStyle/>
          <a:p>
            <a:pPr algn="ctr"/>
            <a: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72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GIŻYCKI BUDŻET OBYWATELSKI</a:t>
            </a:r>
            <a:r>
              <a:rPr lang="pl-PL" sz="6000" b="1" dirty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 </a:t>
            </a:r>
            <a: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2017</a:t>
            </a:r>
            <a:b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</a:br>
            <a: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/>
            </a:r>
            <a:b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</a:br>
            <a:r>
              <a:rPr lang="pl-PL" sz="6000" b="1" dirty="0" smtClean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SPOTKANIE PODSUMOWUJĄCE</a:t>
            </a:r>
            <a:endParaRPr lang="pl-PL" sz="6000" b="1" dirty="0">
              <a:solidFill>
                <a:srgbClr val="002060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389" y="6448696"/>
            <a:ext cx="7787658" cy="40829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Giżycko, 30 stycznia 2017 r.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46" y="82730"/>
            <a:ext cx="1167743" cy="15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ANKIETA EWALUACYJNA</a:t>
            </a: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883121"/>
            <a:ext cx="11216641" cy="4974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pl-PL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od 14 do 31 </a:t>
            </a:r>
            <a:r>
              <a:rPr lang="pl-PL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grudnia </a:t>
            </a:r>
            <a:r>
              <a:rPr lang="pl-PL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 r. zapraszaliśmy do wzięcia aktywnego udziału w podsumowaniu IV edycji Giżyckiego Budżetu Obywatelskiego,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ankieta zawierała 13 pytań,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w wyznaczonym terminie do Urzędu Miejskiego wpłynęło 13 ankiet</a:t>
            </a: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5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481781"/>
            <a:ext cx="11216641" cy="6376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Jaka jest Pani / Pana opinia o IV edycji                                             Giżyckiego Budżetu Obywatelskiego?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159989931"/>
              </p:ext>
            </p:extLst>
          </p:nvPr>
        </p:nvGraphicFramePr>
        <p:xfrm>
          <a:off x="940608" y="1882811"/>
          <a:ext cx="10119193" cy="512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8" y="99567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86813"/>
            <a:ext cx="11216641" cy="6671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Jak ocenia Pani / Pan poszczególne etapy realizacji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edycji budżetu obywatelskiego w Giżycku?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221188875"/>
              </p:ext>
            </p:extLst>
          </p:nvPr>
        </p:nvGraphicFramePr>
        <p:xfrm>
          <a:off x="152541" y="1103132"/>
          <a:ext cx="11455985" cy="601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7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294968"/>
            <a:ext cx="11216641" cy="656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Skąd dowiedział/-a się Pan / Pani o IV edycji budżetu obywatelskiego w Giżycku?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412624910"/>
              </p:ext>
            </p:extLst>
          </p:nvPr>
        </p:nvGraphicFramePr>
        <p:xfrm>
          <a:off x="940608" y="924232"/>
          <a:ext cx="10850796" cy="608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4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77945"/>
            <a:ext cx="11216641" cy="668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Jaka jest Pani / Pana opinia na temat prowadzonych działań                            </a:t>
            </a:r>
            <a:r>
              <a:rPr lang="pl-PL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promocyjno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informacyjnych Giżyckiego Budżetu Obywatelskiego 2017?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" y="177945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82115311"/>
              </p:ext>
            </p:extLst>
          </p:nvPr>
        </p:nvGraphicFramePr>
        <p:xfrm>
          <a:off x="789753" y="1270002"/>
          <a:ext cx="10807255" cy="57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44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77945"/>
            <a:ext cx="11216641" cy="668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Czy według Pani / Pana czas przewidziany na składanie wniosków,                                 tj. od 30 czerwca do 29 lipca był wystarczający?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744371189"/>
              </p:ext>
            </p:extLst>
          </p:nvPr>
        </p:nvGraphicFramePr>
        <p:xfrm>
          <a:off x="940608" y="1270001"/>
          <a:ext cx="10119193" cy="57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5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73041"/>
            <a:ext cx="11216641" cy="6684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Czym w głównej mierze kierował/-a się Pan / Pani wybierając zadania w trakcie głosowania                      w IV edycji budżetu obywatelskiego w Giżycku?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41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955050897"/>
              </p:ext>
            </p:extLst>
          </p:nvPr>
        </p:nvGraphicFramePr>
        <p:xfrm>
          <a:off x="391886" y="983226"/>
          <a:ext cx="11495314" cy="60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275303"/>
            <a:ext cx="11216641" cy="6582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Czy informacja na temat wniosków zgłoszonych                                       w IV edycji GBO była według Pani / Pana: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713598415"/>
              </p:ext>
            </p:extLst>
          </p:nvPr>
        </p:nvGraphicFramePr>
        <p:xfrm>
          <a:off x="940608" y="1465006"/>
          <a:ext cx="10119193" cy="554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78303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285135"/>
            <a:ext cx="11216641" cy="6572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Głosowanie w ramach budżetu obywatelskiego                                   powinno odbywać się: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038193219"/>
              </p:ext>
            </p:extLst>
          </p:nvPr>
        </p:nvGraphicFramePr>
        <p:xfrm>
          <a:off x="940608" y="1298813"/>
          <a:ext cx="10119193" cy="570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77945"/>
            <a:ext cx="11216641" cy="6680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Czy Pani / Pana zdaniem do głosowania w ramach Giżyckiego Budżetu Obywatelskiego uprawnione powinny być osoby: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77945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271888962"/>
              </p:ext>
            </p:extLst>
          </p:nvPr>
        </p:nvGraphicFramePr>
        <p:xfrm>
          <a:off x="940607" y="1270001"/>
          <a:ext cx="10995753" cy="57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51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777" y="177944"/>
            <a:ext cx="11538856" cy="118059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270001"/>
            <a:ext cx="11216641" cy="558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BUDŻETU OBYWATELSKIEGO</a:t>
            </a:r>
          </a:p>
          <a:p>
            <a:pPr marL="0" indent="0" algn="just">
              <a:buNone/>
            </a:pPr>
            <a:endParaRPr lang="pl-PL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AKCJA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EDUKACYJNA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– maj / czerwiec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ZGŁASZANIE PROPOZYCJI PROJEKTÓW 			– czerwiec / lipiec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WERYFIKACJA I OPINIOWANIE PROJEKTÓW 	- lipiec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LOKALNE SPOTKANIA MIESZKAŃCÓW 			- sierpień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GŁOSOWANIE 													– wrzesień 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OGŁOSZENIE PROJEKTÓW DO REALIZACJI 		- październik</a:t>
            </a:r>
          </a:p>
          <a:p>
            <a:pPr marL="0" indent="0" algn="just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													- grudzień</a:t>
            </a: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5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6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265471"/>
            <a:ext cx="11216641" cy="6592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Jaka jest Pani / Pana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opinia o pracy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Zespołu ds. GBO?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9118616"/>
              </p:ext>
            </p:extLst>
          </p:nvPr>
        </p:nvGraphicFramePr>
        <p:xfrm>
          <a:off x="940608" y="963562"/>
          <a:ext cx="10119193" cy="604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314632"/>
            <a:ext cx="11216641" cy="6543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Czy Pani / Pana zdaniem skład osobowy                                                 Zespołu ds. GBO jest wystarczający?</a:t>
            </a:r>
          </a:p>
          <a:p>
            <a:pPr marL="0" indent="0" algn="just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070812168"/>
              </p:ext>
            </p:extLst>
          </p:nvPr>
        </p:nvGraphicFramePr>
        <p:xfrm>
          <a:off x="940608" y="1406688"/>
          <a:ext cx="10119193" cy="560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118" y="434566"/>
            <a:ext cx="10429592" cy="6187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12. UWAGI DO ZAKOŃCZONEJ EDYCJI GBO:</a:t>
            </a:r>
          </a:p>
          <a:p>
            <a:pPr marL="0" indent="0" algn="ctr">
              <a:buNone/>
            </a:pPr>
            <a:endParaRPr lang="pl-PL" sz="1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zbyt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duża możliwość manipulowania wynikami głosowań przez zorganizowane grupy: kluby, stowarzyszenia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powinno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 ujawniać nazwiska projektodawców (chyba że zastrzegą sobie anonimowość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GBO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powinien zacząć się wcześniej, a głosowanie nie powinno odbywać się w miesiącach letnich (wakacyjnych),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obiektywizmu przy wydawaniu opinii przez naczelników wydziałów,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konsekwencji Zespołu ds. GBO przy głosowaniu na podobne projekty (jeden przechodzi, natomiast drugi nie),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realizacji wniosków później w budżecie Miasta, co powoduje zgłaszanie wniosków                po kilka razy,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duże zamieszanie medialne nie wpływa na pozytywną ocenę prac Zespołu,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Zespole ds. GBO były osoby kompetentne, oprócz dwóch Panów, którzy nie potrafili współpracować.</a:t>
            </a: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8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150" y="516048"/>
            <a:ext cx="10764570" cy="634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13. PROPOZYCJE DO KOLEJNEJ EDYCJI GBO:</a:t>
            </a:r>
          </a:p>
          <a:p>
            <a:pPr marL="0" indent="0" algn="ctr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weryfikacja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głosowań za pomocą drogi elektronicznej,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zwiększyć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promocję GBO,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zmienić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składania wniosków na kwiecień / maj,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zwiększyć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miejsc, gdzie można składać karty do głosowania,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wprowadzić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doradztwa (szczególnie w kwestiach technicznych – przez urzędników),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głosowanie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tylko w wersji elektronicznej, co znacznie ułatwi i przyspieszy pracę oraz wyniki,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rozpocząć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edycję, np. od lutego,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głosowania przed okresem wakacyjnym,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GBO nie mogą zgłaszać wniosków instytucje (np. szkoły), które są podległe UM,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jasny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regulamin działania GBO, którego jest brak.</a:t>
            </a: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99567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0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4" y="2229899"/>
            <a:ext cx="11538856" cy="171081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SPOTKANIE PODSUMOWUJĄCE</a:t>
            </a: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110" y="3720974"/>
            <a:ext cx="11216641" cy="2568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DZIĘKUJEMY ZA </a:t>
            </a:r>
            <a:r>
              <a:rPr lang="pl-PL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UWAGĘ!</a:t>
            </a:r>
            <a:endParaRPr lang="pl-PL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80" y="310325"/>
            <a:ext cx="1189703" cy="160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5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558" y="211643"/>
            <a:ext cx="11319641" cy="646242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30926" y="6674069"/>
            <a:ext cx="12070080" cy="2272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800" b="1" i="1" dirty="0" smtClean="0">
                <a:solidFill>
                  <a:srgbClr val="002060"/>
                </a:solidFill>
              </a:rPr>
              <a:t>            </a:t>
            </a:r>
            <a:r>
              <a:rPr lang="pl-PL" sz="28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>
              <a:buNone/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2060"/>
                </a:solidFill>
              </a:rPr>
              <a:t>                                           </a:t>
            </a:r>
            <a:endParaRPr lang="pl-PL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4" y="211643"/>
            <a:ext cx="834653" cy="1092056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2" y="955972"/>
            <a:ext cx="4055677" cy="57180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84" y="955973"/>
            <a:ext cx="4055677" cy="57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558" y="211643"/>
            <a:ext cx="11319641" cy="646242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EWALUACYJNE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NABÓR PROPOZYCJI PROJEKTÓW</a:t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</a:t>
            </a: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propozycje projektów można było składać                                      od 30 czerwca do 29 lipca 2016 r.,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w wyznaczonym terminie wpłynęło 36 propozycji: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sport – 7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kultura – 3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ekologia – 4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edukacja – 6</a:t>
            </a:r>
            <a:b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infrastruktura, architektura i urbanistyka - 16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30926" y="6674069"/>
            <a:ext cx="12070080" cy="2272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800" b="1" i="1" dirty="0" smtClean="0">
                <a:solidFill>
                  <a:srgbClr val="002060"/>
                </a:solidFill>
              </a:rPr>
              <a:t>            </a:t>
            </a:r>
            <a:r>
              <a:rPr lang="pl-PL" sz="28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>
              <a:buNone/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2060"/>
                </a:solidFill>
              </a:rPr>
              <a:t>                                           </a:t>
            </a:r>
            <a:endParaRPr lang="pl-PL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9" y="211643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4"/>
            <a:ext cx="11538856" cy="125897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EWALUACYJNE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5" y="1339913"/>
            <a:ext cx="11216641" cy="551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 sierpniu i wrześniu odbyły się cztery Lokalne Spotkania Mieszkańców,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pod głosowanie dopuszczono 22 projekty: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– 5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ultura – 2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kologia – 3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dukacja – 4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nfrastruktura, architektura i urbanistyka – 8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od 16 do 30 września 2016 r. trwało głosowanie,</a:t>
            </a: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4"/>
            <a:ext cx="11538856" cy="125897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9432" y="1436914"/>
            <a:ext cx="10989094" cy="5421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 głosowaniu mogli wziąć udział mieszkańcy Giżycka, którzy ukończyli 16 lat,</a:t>
            </a:r>
          </a:p>
          <a:p>
            <a:pPr marL="0" indent="0" algn="just">
              <a:buNone/>
            </a:pPr>
            <a:endParaRPr lang="pl-PL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każdy mieszkaniec miał do dyspozycji po 10 punktów                                 do rozdysponowania w każdej z pięciu kategorii,</a:t>
            </a:r>
          </a:p>
          <a:p>
            <a:pPr algn="just">
              <a:buFontTx/>
              <a:buChar char="-"/>
            </a:pPr>
            <a:endParaRPr lang="pl-PL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głosowanie było prowadzone w trzech formach: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bezpośrednio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urny umieszczonej w Punkcie Obsługi Klienta,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korespondencyjnie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adres Urzędu Miejskiego,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elektronicznie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pośrednictwem strony internetowej mojegizycko.pl</a:t>
            </a: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3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4"/>
            <a:ext cx="11538856" cy="1180075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007" y="1466661"/>
            <a:ext cx="11705353" cy="539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- 25 października 2016 r. Burmistrz Giżycka wydał ogłoszenie zawierające listę projektów rekomendowanych do realizacji                        w ramach Giżyckiego Budżetu Obywatelskiego 2017:</a:t>
            </a:r>
          </a:p>
          <a:p>
            <a:pPr marL="0" indent="0" algn="just">
              <a:buNone/>
            </a:pPr>
            <a:endParaRPr lang="pl-PL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SPORT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GIŻYCKO – CITY OF SAILORS – 10 332</a:t>
            </a:r>
          </a:p>
          <a:p>
            <a:pPr marL="0" indent="0" algn="ctr">
              <a:buNone/>
            </a:pPr>
            <a:endParaRPr lang="pl-PL" sz="24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ZAKUP SPRZĘTU SPORTOWEGO DLA PIŁKARZY GIŻYCKIEGO KLUBU SPORTOWEGO MAMRY GIŻYCKO – 7 712</a:t>
            </a:r>
            <a:endParaRPr lang="pl-PL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5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558" y="211643"/>
            <a:ext cx="11319641" cy="646242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KULTURA</a:t>
            </a:r>
            <a:b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CYKL WYDARZEŃ EWANGELIZACYJNO – KULTURALNYCH – 9 678</a:t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ZORGANIZOWANIE I WYPOSAŻENIE GIŻYCKIEJ GRUPY REKONSTRUKCJI HISTORYCZNYCH – 9 134</a:t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EKOLOGIA</a:t>
            </a:r>
            <a:b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EKOPATROL – 8 689</a:t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AKTYWNE STACJE PRZEWIJANIA DZIECI – 5 108</a:t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KARMIMY BEZDOMNE KOTY – 4 405</a:t>
            </a: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30926" y="6674069"/>
            <a:ext cx="12070080" cy="2272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800" b="1" i="1" dirty="0" smtClean="0">
                <a:solidFill>
                  <a:srgbClr val="002060"/>
                </a:solidFill>
              </a:rPr>
              <a:t>            </a:t>
            </a:r>
            <a:r>
              <a:rPr lang="pl-PL" sz="28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>
              <a:buNone/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2060"/>
                </a:solidFill>
              </a:rPr>
              <a:t>                                           </a:t>
            </a:r>
            <a:endParaRPr lang="pl-PL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9" y="211643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7" y="177945"/>
            <a:ext cx="11538856" cy="1092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GIŻYCKI BUDŻET OBYWATELSKI 2017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SPOTKANIE PODSUMOWUJĄCE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114" y="1167896"/>
            <a:ext cx="11216641" cy="5409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EDUKACJA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BUDOWA MIEJSKIEGO, SZKOLNEGO OBSERWATORIUM ASTRONOMICZNEGO – 19 828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SZACHY PARKOWE – 3 838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INFRASTRUKTURA, ARCHITEKTURA I URBANISTYKA</a:t>
            </a:r>
          </a:p>
          <a:p>
            <a:pPr marL="0" indent="0" algn="ctr">
              <a:buNone/>
            </a:pPr>
            <a:endParaRPr lang="pl-PL" sz="28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SYSTEM MONITORINGU SZKOŁY – 8 588</a:t>
            </a: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herb Giżycka bez nazwy - czys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5" y="177944"/>
            <a:ext cx="834653" cy="109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9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</TotalTime>
  <Words>746</Words>
  <Application>Microsoft Office PowerPoint</Application>
  <PresentationFormat>Panoramiczny</PresentationFormat>
  <Paragraphs>133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Andalus</vt:lpstr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Faseta</vt:lpstr>
      <vt:lpstr>          GIŻYCKI BUDŻET OBYWATELSKI 2017  SPOTKANIE PODSUMOWUJĄCE</vt:lpstr>
      <vt:lpstr>GIŻYCKI BUDŻET OBYWATELSKI 2017 SPOTKANIE PODSUMOWUJĄCE      </vt:lpstr>
      <vt:lpstr>GIŻYCKI BUDŻET OBYWATELSKI 2017 SPOTKANIE PODSUMOWUJĄCE   </vt:lpstr>
      <vt:lpstr>GIŻYCKI BUDŻET OBYWATELSKI 2017 SPOTKANIE EWALUACYJNE  NABÓR PROPOZYCJI PROJEKTÓW    - propozycje projektów można było składać                                      od 30 czerwca do 29 lipca 2016 r.,  - w wyznaczonym terminie wpłynęło 36 propozycji: sport – 7 kultura – 3 ekologia – 4 edukacja – 6 infrastruktura, architektura i urbanistyka - 16</vt:lpstr>
      <vt:lpstr>GIŻYCKI BUDŻET OBYWATELSKI 2017 SPOTKANIE EWALUACYJNE     </vt:lpstr>
      <vt:lpstr>GIŻYCKI BUDŻET OBYWATELSKI 2017 SPOTKANIE PODSUMOWUJĄCE    </vt:lpstr>
      <vt:lpstr>GIŻYCKI BUDŻET OBYWATELSKI 2017 SPOTKANIE PODSUMOWUJĄCE     </vt:lpstr>
      <vt:lpstr>GIŻYCKI BUDŻET OBYWATELSKI 2017 SPOTKANIE PODSUMOWUJĄCE  KULTURA  CYKL WYDARZEŃ EWANGELIZACYJNO – KULTURALNYCH – 9 678  ZORGANIZOWANIE I WYPOSAŻENIE GIŻYCKIEJ GRUPY REKONSTRUKCJI HISTORYCZNYCH – 9 134  EKOLOGIA  EKOPATROL – 8 689  AKTYWNE STACJE PRZEWIJANIA DZIECI – 5 108  KARMIMY BEZDOMNE KOTY – 4 405</vt:lpstr>
      <vt:lpstr>GIŻYCKI BUDŻET OBYWATELSKI 2017 SPOTKANIE PODSUMOWUJĄCE      </vt:lpstr>
      <vt:lpstr>GIŻYCKI BUDŻET OBYWATELSKI 2017 SPOTKANIE PODSUMOWUJĄCE  ANKIETA EWALUACYJNA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GIŻYCKI BUDŻET OBYWATELSKI 2017 SPOTKANIE PODSUMOWUJĄCE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DOROCZNE NAGRODY BURMISTRZA  W DZIEDZINIE SPORTU I KULTURY</dc:title>
  <dc:creator>Magdalena Telak</dc:creator>
  <cp:lastModifiedBy>Magdalena Telak</cp:lastModifiedBy>
  <cp:revision>158</cp:revision>
  <dcterms:created xsi:type="dcterms:W3CDTF">2016-06-21T12:10:21Z</dcterms:created>
  <dcterms:modified xsi:type="dcterms:W3CDTF">2017-01-31T12:17:17Z</dcterms:modified>
</cp:coreProperties>
</file>